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81" r:id="rId2"/>
    <p:sldId id="256" r:id="rId3"/>
    <p:sldId id="257" r:id="rId4"/>
    <p:sldId id="258" r:id="rId5"/>
    <p:sldId id="285" r:id="rId6"/>
    <p:sldId id="283" r:id="rId7"/>
    <p:sldId id="284" r:id="rId8"/>
    <p:sldId id="260" r:id="rId9"/>
    <p:sldId id="261" r:id="rId10"/>
    <p:sldId id="286" r:id="rId11"/>
    <p:sldId id="282" r:id="rId12"/>
    <p:sldId id="276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C87E2-2DE7-FC45-8EED-FE31977FC1B9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E575A-5043-844D-8AA2-85C1F135F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73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the Glossary complete the following: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Learning Perspective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Classical Conditioning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are these two terms related?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4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&amp;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Discrimination</a:t>
            </a:r>
            <a:r>
              <a:rPr lang="en-US" dirty="0"/>
              <a:t> is the ability to respond differently to different </a:t>
            </a:r>
            <a:r>
              <a:rPr lang="en-US" dirty="0" smtClean="0"/>
              <a:t>stimuli that are not similar to each other</a:t>
            </a:r>
          </a:p>
          <a:p>
            <a:pPr lvl="1"/>
            <a:r>
              <a:rPr lang="en-US" dirty="0" smtClean="0"/>
              <a:t>Dog’s weaker response to figures that looked less like  a circle</a:t>
            </a:r>
          </a:p>
          <a:p>
            <a:pPr lvl="1"/>
            <a:r>
              <a:rPr lang="en-US" dirty="0" smtClean="0"/>
              <a:t>Bear Cub would be able to tell the difference between a wolf and a mouse </a:t>
            </a:r>
          </a:p>
          <a:p>
            <a:pPr lvl="1"/>
            <a:r>
              <a:rPr lang="en-US" dirty="0" smtClean="0"/>
              <a:t>Child that is afraid of dogs that growl will still be able to play with stuff animals even ones that looks like a dog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4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</a:t>
            </a:r>
            <a:r>
              <a:rPr lang="en-US" dirty="0"/>
              <a:t>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US" sz="3000" dirty="0"/>
              <a:t>Basic example:  I liked my aunt; she always made me feel warm and wanted. She always wore a particular perfume. When I smell the perfume now, I immediately feel warm and </a:t>
            </a:r>
            <a:r>
              <a:rPr lang="en-US" sz="3000" dirty="0" smtClean="0"/>
              <a:t>wanted</a:t>
            </a:r>
          </a:p>
          <a:p>
            <a:pPr marL="0" lvl="2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9644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Text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132 and copy the Key Concepts in Classical  Conditioning Chart</a:t>
            </a:r>
          </a:p>
          <a:p>
            <a:r>
              <a:rPr lang="en-US" dirty="0" smtClean="0"/>
              <a:t>Put chart in </a:t>
            </a:r>
            <a:r>
              <a:rPr lang="en-US" dirty="0" err="1" smtClean="0"/>
              <a:t>Evernote</a:t>
            </a:r>
            <a:r>
              <a:rPr lang="en-US" dirty="0" smtClean="0"/>
              <a:t> or a Microsoft Word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9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section 1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Pavlov’s </a:t>
            </a:r>
            <a:r>
              <a:rPr lang="en-US" dirty="0" smtClean="0"/>
              <a:t>class experiment </a:t>
            </a:r>
            <a:r>
              <a:rPr lang="en-US" dirty="0" smtClean="0"/>
              <a:t>with dogs using the following terms:  unconditioned stimulus, unconditioned response, conditioned response, conditioned stimulus.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acquire certain behavior patterns through classical conditioning.  Explain how this might happen.  Give an example to support your explanation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are everyday learning and physical behavior a result of </a:t>
            </a:r>
            <a:r>
              <a:rPr lang="en-US" dirty="0" smtClean="0"/>
              <a:t>classical </a:t>
            </a:r>
            <a:r>
              <a:rPr lang="en-US" dirty="0"/>
              <a:t>conditioning?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is classical conditioning part of our daily life?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25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157"/>
            <a:ext cx="7772400" cy="1470025"/>
          </a:xfrm>
        </p:spPr>
        <p:txBody>
          <a:bodyPr/>
          <a:lstStyle/>
          <a:p>
            <a:r>
              <a:rPr lang="en-US" dirty="0" smtClean="0"/>
              <a:t>Classical Conditioning</a:t>
            </a:r>
            <a:endParaRPr lang="en-US" dirty="0"/>
          </a:p>
        </p:txBody>
      </p:sp>
      <p:pic>
        <p:nvPicPr>
          <p:cNvPr id="3" name="Picture 2" descr="little-albert-getty-294-128587923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763871"/>
            <a:ext cx="3048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1905" cy="4525963"/>
          </a:xfrm>
        </p:spPr>
        <p:txBody>
          <a:bodyPr/>
          <a:lstStyle/>
          <a:p>
            <a:r>
              <a:rPr lang="en-US" u="sng" dirty="0" smtClean="0"/>
              <a:t>Learning</a:t>
            </a:r>
            <a:r>
              <a:rPr lang="en-US" dirty="0" smtClean="0"/>
              <a:t>- </a:t>
            </a:r>
          </a:p>
          <a:p>
            <a:r>
              <a:rPr lang="en-US" dirty="0" smtClean="0"/>
              <a:t>Learning can be defined as a permanent change in behavior that results from experience</a:t>
            </a:r>
          </a:p>
          <a:p>
            <a:endParaRPr lang="en-US" dirty="0"/>
          </a:p>
        </p:txBody>
      </p:sp>
      <p:pic>
        <p:nvPicPr>
          <p:cNvPr id="4" name="Picture 3" descr="animal-psychology-dog-on-bi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05" y="1417638"/>
            <a:ext cx="31908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5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Pavlov’s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5997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Unconditioned Stimulus (US)</a:t>
            </a:r>
            <a:r>
              <a:rPr lang="en-US" dirty="0" smtClean="0"/>
              <a:t>- an event that leads to a certain predictable response without training or automatic not </a:t>
            </a:r>
            <a:r>
              <a:rPr lang="en-US" dirty="0"/>
              <a:t>learned  </a:t>
            </a:r>
            <a:r>
              <a:rPr lang="en-US" dirty="0" smtClean="0"/>
              <a:t>(food)</a:t>
            </a:r>
          </a:p>
          <a:p>
            <a:r>
              <a:rPr lang="en-US" u="sng" dirty="0"/>
              <a:t>Unconditioned </a:t>
            </a:r>
            <a:r>
              <a:rPr lang="en-US" u="sng" dirty="0" smtClean="0"/>
              <a:t>Response (UR)</a:t>
            </a:r>
            <a:r>
              <a:rPr lang="en-US" dirty="0" smtClean="0"/>
              <a:t>- </a:t>
            </a:r>
            <a:r>
              <a:rPr lang="en-US" dirty="0"/>
              <a:t>a reaction that occurs naturally and automatically (salivation</a:t>
            </a:r>
            <a:r>
              <a:rPr lang="en-US" dirty="0" smtClean="0"/>
              <a:t>)</a:t>
            </a:r>
          </a:p>
          <a:p>
            <a:r>
              <a:rPr lang="en-US" u="sng" dirty="0"/>
              <a:t>Conditioned </a:t>
            </a:r>
            <a:r>
              <a:rPr lang="en-US" u="sng" dirty="0" smtClean="0"/>
              <a:t>Stimulus (CR)</a:t>
            </a:r>
            <a:r>
              <a:rPr lang="en-US" dirty="0" smtClean="0"/>
              <a:t>- </a:t>
            </a:r>
            <a:r>
              <a:rPr lang="en-US" dirty="0"/>
              <a:t>an ordinarily neutral event, after training leads to a response (sound of bell leads to salivation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Neutral Stimulus (NS)</a:t>
            </a:r>
            <a:r>
              <a:rPr lang="en-US" dirty="0" smtClean="0"/>
              <a:t>-  </a:t>
            </a:r>
            <a:r>
              <a:rPr lang="en-US" dirty="0"/>
              <a:t>has nothing to do with the response (bell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Conditioned Response (CR)</a:t>
            </a:r>
            <a:r>
              <a:rPr lang="en-US" dirty="0" smtClean="0"/>
              <a:t>- a learned behavior (salivation)</a:t>
            </a:r>
          </a:p>
          <a:p>
            <a:r>
              <a:rPr lang="en-US" u="sng" dirty="0" smtClean="0"/>
              <a:t>Classical Conditioning</a:t>
            </a:r>
            <a:r>
              <a:rPr lang="en-US" dirty="0" smtClean="0"/>
              <a:t>- controlling a response in a way that the old response becomes attached to a new stimulus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5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Cub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/>
              <a:t>Unconditioned Stimulus (US)</a:t>
            </a:r>
            <a:r>
              <a:rPr lang="en-US" u="sng" dirty="0" smtClean="0"/>
              <a:t>: </a:t>
            </a:r>
            <a:r>
              <a:rPr lang="en-US" dirty="0" smtClean="0"/>
              <a:t>  Dangerous Animal</a:t>
            </a:r>
            <a:endParaRPr lang="en-US" dirty="0"/>
          </a:p>
          <a:p>
            <a:r>
              <a:rPr lang="en-US" u="sng" dirty="0"/>
              <a:t>Unconditioned Response (UR):</a:t>
            </a:r>
            <a:r>
              <a:rPr lang="en-US" dirty="0"/>
              <a:t>  </a:t>
            </a:r>
            <a:r>
              <a:rPr lang="en-US" dirty="0" smtClean="0"/>
              <a:t>Runs away (Bear cub did </a:t>
            </a:r>
            <a:r>
              <a:rPr lang="en-US" dirty="0"/>
              <a:t>so naturally</a:t>
            </a:r>
            <a:r>
              <a:rPr lang="en-US" dirty="0" smtClean="0"/>
              <a:t>)</a:t>
            </a:r>
          </a:p>
          <a:p>
            <a:r>
              <a:rPr lang="en-US" u="sng" dirty="0"/>
              <a:t>Neutral Stimulus (NS):</a:t>
            </a:r>
            <a:r>
              <a:rPr lang="en-US" dirty="0"/>
              <a:t>  </a:t>
            </a:r>
            <a:r>
              <a:rPr lang="en-US" dirty="0" smtClean="0"/>
              <a:t>A particular Scent- </a:t>
            </a:r>
            <a:r>
              <a:rPr lang="en-US" dirty="0"/>
              <a:t>before experiment </a:t>
            </a:r>
            <a:r>
              <a:rPr lang="en-US" dirty="0" smtClean="0"/>
              <a:t>bear cub might not have had a reaction because </a:t>
            </a:r>
            <a:r>
              <a:rPr lang="en-US" dirty="0"/>
              <a:t>it had nothing to do with </a:t>
            </a:r>
            <a:r>
              <a:rPr lang="en-US" dirty="0" smtClean="0"/>
              <a:t>food</a:t>
            </a:r>
            <a:endParaRPr lang="en-US" dirty="0"/>
          </a:p>
          <a:p>
            <a:r>
              <a:rPr lang="en-US" u="sng" dirty="0"/>
              <a:t>Conditioned Response  (CR</a:t>
            </a:r>
            <a:r>
              <a:rPr lang="en-US" u="sng" dirty="0" smtClean="0"/>
              <a:t>)</a:t>
            </a:r>
            <a:r>
              <a:rPr lang="en-US" dirty="0"/>
              <a:t> </a:t>
            </a:r>
            <a:r>
              <a:rPr lang="en-US" dirty="0" smtClean="0"/>
              <a:t> Runs away in </a:t>
            </a:r>
            <a:r>
              <a:rPr lang="en-US" dirty="0"/>
              <a:t>response to the </a:t>
            </a:r>
            <a:r>
              <a:rPr lang="en-US" dirty="0" smtClean="0"/>
              <a:t>Scent </a:t>
            </a:r>
            <a:r>
              <a:rPr lang="en-US" dirty="0"/>
              <a:t>(before </a:t>
            </a:r>
            <a:r>
              <a:rPr lang="en-US" dirty="0" smtClean="0"/>
              <a:t>scent was </a:t>
            </a:r>
            <a:r>
              <a:rPr lang="en-US" dirty="0"/>
              <a:t>neutral or did not mean anything)</a:t>
            </a:r>
          </a:p>
          <a:p>
            <a:r>
              <a:rPr lang="en-US" u="sng" dirty="0" smtClean="0"/>
              <a:t>Conditioned </a:t>
            </a:r>
            <a:r>
              <a:rPr lang="en-US" u="sng" dirty="0"/>
              <a:t>Stimulus (CS):</a:t>
            </a:r>
            <a:r>
              <a:rPr lang="en-US" dirty="0"/>
              <a:t>  </a:t>
            </a:r>
            <a:r>
              <a:rPr lang="en-US" dirty="0" smtClean="0"/>
              <a:t>A bear cub may learn to associate a particular scent with appearance of a dangerous animal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4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Pavlov Dog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Fact:  Dogs would salivate if meat was placed on their tongues because saliva aids in the eating and digestion of meat (meat on the tongue is a stimulus for the production of saliva)</a:t>
            </a:r>
          </a:p>
          <a:p>
            <a:r>
              <a:rPr lang="en-US" dirty="0" smtClean="0"/>
              <a:t>Observed:  dogs did not always wait until they received meat to start  salivating (would start salivated in response to the clinking of food trays)</a:t>
            </a:r>
          </a:p>
          <a:p>
            <a:r>
              <a:rPr lang="en-US" dirty="0" smtClean="0"/>
              <a:t>Why?:  dogs learned from experience that these events clinking of trays meant the arrival of assistants or food was coming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Pavlov Dog </a:t>
            </a:r>
            <a:r>
              <a:rPr lang="en-US" dirty="0" smtClean="0"/>
              <a:t>Experiment</a:t>
            </a:r>
            <a:br>
              <a:rPr lang="en-US" dirty="0" smtClean="0"/>
            </a:br>
            <a:r>
              <a:rPr lang="en-US" dirty="0" smtClean="0"/>
              <a:t>connected to 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Unconditioned Stimulus (US):</a:t>
            </a:r>
            <a:r>
              <a:rPr lang="en-US" dirty="0" smtClean="0"/>
              <a:t>  Meat</a:t>
            </a:r>
          </a:p>
          <a:p>
            <a:r>
              <a:rPr lang="en-US" u="sng" dirty="0" smtClean="0"/>
              <a:t>Unconditioned Response (UR):</a:t>
            </a:r>
            <a:r>
              <a:rPr lang="en-US" dirty="0" smtClean="0"/>
              <a:t>  Salivation response to the meat (dogs did so naturally)</a:t>
            </a:r>
          </a:p>
          <a:p>
            <a:r>
              <a:rPr lang="en-US" u="sng" dirty="0"/>
              <a:t>Neutral Stimulus (NS):</a:t>
            </a:r>
            <a:r>
              <a:rPr lang="en-US" dirty="0"/>
              <a:t>  the bell- before experiment dogs might have made dogs ears perk up not have made dogs salivate because it had nothing to do with </a:t>
            </a:r>
            <a:r>
              <a:rPr lang="en-US" dirty="0" smtClean="0"/>
              <a:t>food</a:t>
            </a:r>
          </a:p>
          <a:p>
            <a:r>
              <a:rPr lang="en-US" u="sng" dirty="0" smtClean="0"/>
              <a:t>Conditioned Response  (CR):</a:t>
            </a:r>
            <a:r>
              <a:rPr lang="en-US" dirty="0" smtClean="0"/>
              <a:t>  Salivation in response to the bell was a conditioned response (before bell was neutral or did not mean anything)</a:t>
            </a:r>
          </a:p>
          <a:p>
            <a:r>
              <a:rPr lang="en-US" u="sng" dirty="0" smtClean="0"/>
              <a:t>Conditioned Stimulus (CS):</a:t>
            </a:r>
            <a:r>
              <a:rPr lang="en-US" dirty="0" smtClean="0"/>
              <a:t>  The bell leads to a Response of salivation </a:t>
            </a:r>
          </a:p>
          <a:p>
            <a:r>
              <a:rPr lang="en-US" u="sng" dirty="0" smtClean="0"/>
              <a:t>Summary: </a:t>
            </a:r>
            <a:r>
              <a:rPr lang="en-US" dirty="0" smtClean="0"/>
              <a:t> CR &amp; CS are often same response or very </a:t>
            </a:r>
            <a:r>
              <a:rPr lang="en-US" dirty="0" err="1" smtClean="0"/>
              <a:t>similary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5981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3763364" cy="48144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acquisition of a classically conditioned response occurs </a:t>
            </a:r>
            <a:r>
              <a:rPr lang="en-US" u="sng" dirty="0" smtClean="0"/>
              <a:t>gradually with each pairing of the conditioned stimulus and the unconditioned stimulus the learned response of CR is strengthened </a:t>
            </a:r>
            <a:endParaRPr lang="en-US" u="sng" dirty="0"/>
          </a:p>
        </p:txBody>
      </p:sp>
      <p:pic>
        <p:nvPicPr>
          <p:cNvPr id="4" name="Picture 3" descr="Little-alb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565" y="1854200"/>
            <a:ext cx="485775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2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 &amp;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Generalization</a:t>
            </a:r>
            <a:r>
              <a:rPr lang="en-US" dirty="0" smtClean="0"/>
              <a:t> occurs when an animal responds to a second stimulus similar to the original</a:t>
            </a:r>
          </a:p>
          <a:p>
            <a:pPr lvl="1"/>
            <a:r>
              <a:rPr lang="en-US" dirty="0" smtClean="0"/>
              <a:t>Pavlov 1</a:t>
            </a:r>
            <a:r>
              <a:rPr lang="en-US" baseline="30000" dirty="0" smtClean="0"/>
              <a:t>st</a:t>
            </a:r>
            <a:r>
              <a:rPr lang="en-US" dirty="0" smtClean="0"/>
              <a:t> conditioned a dog to salivate when it was shown a circle (CS) then given meat (US)</a:t>
            </a:r>
          </a:p>
          <a:p>
            <a:pPr lvl="1"/>
            <a:r>
              <a:rPr lang="en-US" dirty="0" smtClean="0"/>
              <a:t>After several pairings the dog salivated when presented with  only the circle</a:t>
            </a:r>
          </a:p>
          <a:p>
            <a:pPr lvl="1"/>
            <a:r>
              <a:rPr lang="en-US" dirty="0" smtClean="0"/>
              <a:t>Pavlov demonstrated that the dog would also salivate in response to the sight of many geometric figures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690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727</Words>
  <Application>Microsoft Macintosh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 Black </vt:lpstr>
      <vt:lpstr>Question of the Day</vt:lpstr>
      <vt:lpstr>Classical Conditioning</vt:lpstr>
      <vt:lpstr>The Basics</vt:lpstr>
      <vt:lpstr>Pavlov’s Experiment</vt:lpstr>
      <vt:lpstr>Bear Cub Example</vt:lpstr>
      <vt:lpstr>Pavlov Dog Experiment</vt:lpstr>
      <vt:lpstr>Pavlov Dog Experiment connected to key terms</vt:lpstr>
      <vt:lpstr>Conditioning</vt:lpstr>
      <vt:lpstr>Generalization &amp; Discrimination</vt:lpstr>
      <vt:lpstr>Generalization &amp; Discrimination</vt:lpstr>
      <vt:lpstr>Classical Conditioning</vt:lpstr>
      <vt:lpstr>Notes From Text Book</vt:lpstr>
      <vt:lpstr>End of section 1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Conditioning</dc:title>
  <dc:creator>User</dc:creator>
  <cp:lastModifiedBy>User</cp:lastModifiedBy>
  <cp:revision>39</cp:revision>
  <cp:lastPrinted>2014-09-08T11:08:57Z</cp:lastPrinted>
  <dcterms:created xsi:type="dcterms:W3CDTF">2014-02-10T09:11:48Z</dcterms:created>
  <dcterms:modified xsi:type="dcterms:W3CDTF">2014-09-08T12:40:13Z</dcterms:modified>
</cp:coreProperties>
</file>